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/>
    <p:restoredTop sz="94762"/>
  </p:normalViewPr>
  <p:slideViewPr>
    <p:cSldViewPr snapToGrid="0" snapToObjects="1">
      <p:cViewPr varScale="1">
        <p:scale>
          <a:sx n="140" d="100"/>
          <a:sy n="140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Vehicle Type 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C10-8A40-BFBD-ADDC8F8662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C10-8A40-BFBD-ADDC8F86624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C10-8A40-BFBD-ADDC8F86624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. 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Bicycle</c:v>
                </c:pt>
                <c:pt idx="1">
                  <c:v>Car</c:v>
                </c:pt>
                <c:pt idx="2">
                  <c:v>Walker</c:v>
                </c:pt>
                <c:pt idx="3">
                  <c:v>Van</c:v>
                </c:pt>
                <c:pt idx="4">
                  <c:v>Scooter</c:v>
                </c:pt>
                <c:pt idx="5">
                  <c:v>Truck</c:v>
                </c:pt>
                <c:pt idx="6">
                  <c:v>Motorcycle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3373</c:v>
                </c:pt>
                <c:pt idx="1">
                  <c:v>967</c:v>
                </c:pt>
                <c:pt idx="2">
                  <c:v>209</c:v>
                </c:pt>
                <c:pt idx="3">
                  <c:v>60</c:v>
                </c:pt>
                <c:pt idx="4">
                  <c:v>58</c:v>
                </c:pt>
                <c:pt idx="5">
                  <c:v>34</c:v>
                </c:pt>
                <c:pt idx="6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10-8A40-BFBD-ADDC8F8662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25C2D2-3536-F642-8641-20C73DA28C0F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52241A-0F4E-FD48-8D65-0199361F30DD}">
      <dgm:prSet phldrT="[Text]"/>
      <dgm:spPr/>
      <dgm:t>
        <a:bodyPr/>
        <a:lstStyle/>
        <a:p>
          <a:endParaRPr lang="en-US" dirty="0"/>
        </a:p>
        <a:p>
          <a:r>
            <a:rPr lang="en-US" dirty="0"/>
            <a:t>Delivery Starts</a:t>
          </a:r>
        </a:p>
      </dgm:t>
    </dgm:pt>
    <dgm:pt modelId="{19D518B4-4222-C640-A63D-67AB2AD755C5}" type="parTrans" cxnId="{CDF468E9-ED26-FB4C-A866-65FC3429CCB0}">
      <dgm:prSet/>
      <dgm:spPr/>
      <dgm:t>
        <a:bodyPr/>
        <a:lstStyle/>
        <a:p>
          <a:endParaRPr lang="en-US"/>
        </a:p>
      </dgm:t>
    </dgm:pt>
    <dgm:pt modelId="{9185D108-7C1E-9F4D-AB89-D6B99EEDEBB9}" type="sibTrans" cxnId="{CDF468E9-ED26-FB4C-A866-65FC3429CCB0}">
      <dgm:prSet/>
      <dgm:spPr/>
      <dgm:t>
        <a:bodyPr/>
        <a:lstStyle/>
        <a:p>
          <a:endParaRPr lang="en-US"/>
        </a:p>
      </dgm:t>
    </dgm:pt>
    <dgm:pt modelId="{FE85DE84-78C9-EA47-BE85-DE72A9C989DA}">
      <dgm:prSet phldrT="[Text]"/>
      <dgm:spPr/>
      <dgm:t>
        <a:bodyPr/>
        <a:lstStyle/>
        <a:p>
          <a:r>
            <a:rPr lang="en-US" dirty="0" err="1"/>
            <a:t>Jumpman</a:t>
          </a:r>
          <a:r>
            <a:rPr lang="en-US" dirty="0"/>
            <a:t> arrives at the pickup location</a:t>
          </a:r>
        </a:p>
      </dgm:t>
    </dgm:pt>
    <dgm:pt modelId="{7FA47C18-C713-8B43-87E8-33B12C1F07C3}" type="parTrans" cxnId="{3CDB8B7A-D991-E448-A33D-9FED75E26A04}">
      <dgm:prSet/>
      <dgm:spPr/>
      <dgm:t>
        <a:bodyPr/>
        <a:lstStyle/>
        <a:p>
          <a:endParaRPr lang="en-US"/>
        </a:p>
      </dgm:t>
    </dgm:pt>
    <dgm:pt modelId="{2346E134-A72C-9A42-818D-FB740A91B355}" type="sibTrans" cxnId="{3CDB8B7A-D991-E448-A33D-9FED75E26A04}">
      <dgm:prSet/>
      <dgm:spPr/>
      <dgm:t>
        <a:bodyPr/>
        <a:lstStyle/>
        <a:p>
          <a:endParaRPr lang="en-US"/>
        </a:p>
      </dgm:t>
    </dgm:pt>
    <dgm:pt modelId="{5A419FD9-0A61-EF42-818E-FC2846925242}">
      <dgm:prSet phldrT="[Text]"/>
      <dgm:spPr/>
      <dgm:t>
        <a:bodyPr/>
        <a:lstStyle/>
        <a:p>
          <a:r>
            <a:rPr lang="en-US" dirty="0"/>
            <a:t>Places order</a:t>
          </a:r>
        </a:p>
      </dgm:t>
    </dgm:pt>
    <dgm:pt modelId="{DDD43733-2271-5A4A-819E-BCDCED741A52}" type="parTrans" cxnId="{59AE9FEB-0EB6-D84A-BF23-A8304A1600F0}">
      <dgm:prSet/>
      <dgm:spPr/>
      <dgm:t>
        <a:bodyPr/>
        <a:lstStyle/>
        <a:p>
          <a:endParaRPr lang="en-US"/>
        </a:p>
      </dgm:t>
    </dgm:pt>
    <dgm:pt modelId="{3EF00779-9CC1-6F48-9511-955AC0551AEC}" type="sibTrans" cxnId="{59AE9FEB-0EB6-D84A-BF23-A8304A1600F0}">
      <dgm:prSet/>
      <dgm:spPr/>
      <dgm:t>
        <a:bodyPr/>
        <a:lstStyle/>
        <a:p>
          <a:endParaRPr lang="en-US"/>
        </a:p>
      </dgm:t>
    </dgm:pt>
    <dgm:pt modelId="{294520A4-D6F2-F14D-AC23-0C63912202DD}">
      <dgm:prSet/>
      <dgm:spPr/>
      <dgm:t>
        <a:bodyPr/>
        <a:lstStyle/>
        <a:p>
          <a:r>
            <a:rPr lang="en-US" dirty="0"/>
            <a:t>Departs pickup location</a:t>
          </a:r>
        </a:p>
      </dgm:t>
    </dgm:pt>
    <dgm:pt modelId="{62271ED4-32C5-5B48-B216-655937A2C46A}" type="parTrans" cxnId="{11E6B731-77F1-534F-BF84-D3BD370BAC7C}">
      <dgm:prSet/>
      <dgm:spPr/>
      <dgm:t>
        <a:bodyPr/>
        <a:lstStyle/>
        <a:p>
          <a:endParaRPr lang="en-US"/>
        </a:p>
      </dgm:t>
    </dgm:pt>
    <dgm:pt modelId="{1818DB60-B6EE-CF4A-8D4E-0D9B4D213C44}" type="sibTrans" cxnId="{11E6B731-77F1-534F-BF84-D3BD370BAC7C}">
      <dgm:prSet/>
      <dgm:spPr/>
      <dgm:t>
        <a:bodyPr/>
        <a:lstStyle/>
        <a:p>
          <a:endParaRPr lang="en-US"/>
        </a:p>
      </dgm:t>
    </dgm:pt>
    <dgm:pt modelId="{AC8AB0A1-021D-7746-B6F8-30B9C0E7DBDE}">
      <dgm:prSet/>
      <dgm:spPr/>
      <dgm:t>
        <a:bodyPr/>
        <a:lstStyle/>
        <a:p>
          <a:r>
            <a:rPr lang="en-US" dirty="0"/>
            <a:t>Arrives at customer’s location</a:t>
          </a:r>
        </a:p>
      </dgm:t>
    </dgm:pt>
    <dgm:pt modelId="{2248FD00-0321-DE4E-B01F-EE565583627A}" type="parTrans" cxnId="{935DBBA6-263D-0245-BD44-7299F0BCA819}">
      <dgm:prSet/>
      <dgm:spPr/>
      <dgm:t>
        <a:bodyPr/>
        <a:lstStyle/>
        <a:p>
          <a:endParaRPr lang="en-US"/>
        </a:p>
      </dgm:t>
    </dgm:pt>
    <dgm:pt modelId="{44F745B9-A1A5-CB42-BA64-0AD12D147080}" type="sibTrans" cxnId="{935DBBA6-263D-0245-BD44-7299F0BCA819}">
      <dgm:prSet/>
      <dgm:spPr/>
      <dgm:t>
        <a:bodyPr/>
        <a:lstStyle/>
        <a:p>
          <a:endParaRPr lang="en-US"/>
        </a:p>
      </dgm:t>
    </dgm:pt>
    <dgm:pt modelId="{BA21B132-5014-FD42-BA55-E97133DA7A93}" type="pres">
      <dgm:prSet presAssocID="{3D25C2D2-3536-F642-8641-20C73DA28C0F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6F840463-1DC4-8A4A-8B58-5D3AA4C53E63}" type="pres">
      <dgm:prSet presAssocID="{C752241A-0F4E-FD48-8D65-0199361F30DD}" presName="Accent1" presStyleCnt="0"/>
      <dgm:spPr/>
    </dgm:pt>
    <dgm:pt modelId="{32417CB5-A6BF-A545-BDC9-9B9D7D8849B3}" type="pres">
      <dgm:prSet presAssocID="{C752241A-0F4E-FD48-8D65-0199361F30DD}" presName="Accent" presStyleLbl="node1" presStyleIdx="0" presStyleCnt="5"/>
      <dgm:spPr/>
    </dgm:pt>
    <dgm:pt modelId="{39A21FFF-916D-094C-BB79-EDDE7DEC072D}" type="pres">
      <dgm:prSet presAssocID="{C752241A-0F4E-FD48-8D65-0199361F30DD}" presName="Parent1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893673DA-17B6-1C48-836A-4D7D4C4F6B3B}" type="pres">
      <dgm:prSet presAssocID="{FE85DE84-78C9-EA47-BE85-DE72A9C989DA}" presName="Accent2" presStyleCnt="0"/>
      <dgm:spPr/>
    </dgm:pt>
    <dgm:pt modelId="{B001F0AB-76C8-8844-B62E-381139C7DFAA}" type="pres">
      <dgm:prSet presAssocID="{FE85DE84-78C9-EA47-BE85-DE72A9C989DA}" presName="Accent" presStyleLbl="node1" presStyleIdx="1" presStyleCnt="5"/>
      <dgm:spPr/>
    </dgm:pt>
    <dgm:pt modelId="{5BABB3CE-B6DB-994A-845D-3A4213965860}" type="pres">
      <dgm:prSet presAssocID="{FE85DE84-78C9-EA47-BE85-DE72A9C989DA}" presName="Parent2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3DD388F4-27DF-3142-8F26-510851D9FD31}" type="pres">
      <dgm:prSet presAssocID="{5A419FD9-0A61-EF42-818E-FC2846925242}" presName="Accent3" presStyleCnt="0"/>
      <dgm:spPr/>
    </dgm:pt>
    <dgm:pt modelId="{DAC4E6DF-BD7F-084B-AED8-4F2ECD4B8F8C}" type="pres">
      <dgm:prSet presAssocID="{5A419FD9-0A61-EF42-818E-FC2846925242}" presName="Accent" presStyleLbl="node1" presStyleIdx="2" presStyleCnt="5"/>
      <dgm:spPr/>
    </dgm:pt>
    <dgm:pt modelId="{C829F879-EBB9-F14A-981D-508AF31472AC}" type="pres">
      <dgm:prSet presAssocID="{5A419FD9-0A61-EF42-818E-FC2846925242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677DDBED-B698-2148-B364-C19D71A0D4CE}" type="pres">
      <dgm:prSet presAssocID="{294520A4-D6F2-F14D-AC23-0C63912202DD}" presName="Accent4" presStyleCnt="0"/>
      <dgm:spPr/>
    </dgm:pt>
    <dgm:pt modelId="{3F9A5C31-7256-4141-86B9-84EB2D56DA1C}" type="pres">
      <dgm:prSet presAssocID="{294520A4-D6F2-F14D-AC23-0C63912202DD}" presName="Accent" presStyleLbl="node1" presStyleIdx="3" presStyleCnt="5"/>
      <dgm:spPr/>
    </dgm:pt>
    <dgm:pt modelId="{3A8D9318-8CFB-CA46-BA0D-E5B527A98C05}" type="pres">
      <dgm:prSet presAssocID="{294520A4-D6F2-F14D-AC23-0C63912202DD}" presName="Parent4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E677DE17-0A9E-0946-8BB0-E214B991EC92}" type="pres">
      <dgm:prSet presAssocID="{AC8AB0A1-021D-7746-B6F8-30B9C0E7DBDE}" presName="Accent5" presStyleCnt="0"/>
      <dgm:spPr/>
    </dgm:pt>
    <dgm:pt modelId="{8AAF373E-E4DD-B249-9626-9580C888A182}" type="pres">
      <dgm:prSet presAssocID="{AC8AB0A1-021D-7746-B6F8-30B9C0E7DBDE}" presName="Accent" presStyleLbl="node1" presStyleIdx="4" presStyleCnt="5"/>
      <dgm:spPr/>
    </dgm:pt>
    <dgm:pt modelId="{56A5B4B0-3E84-3C4B-9A0B-905FBD8DD729}" type="pres">
      <dgm:prSet presAssocID="{AC8AB0A1-021D-7746-B6F8-30B9C0E7DBDE}" presName="Parent5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E7BD3325-68D2-4344-8009-90EC84FADBC2}" type="presOf" srcId="{3D25C2D2-3536-F642-8641-20C73DA28C0F}" destId="{BA21B132-5014-FD42-BA55-E97133DA7A93}" srcOrd="0" destOrd="0" presId="urn:microsoft.com/office/officeart/2009/layout/CircleArrowProcess"/>
    <dgm:cxn modelId="{11E6B731-77F1-534F-BF84-D3BD370BAC7C}" srcId="{3D25C2D2-3536-F642-8641-20C73DA28C0F}" destId="{294520A4-D6F2-F14D-AC23-0C63912202DD}" srcOrd="3" destOrd="0" parTransId="{62271ED4-32C5-5B48-B216-655937A2C46A}" sibTransId="{1818DB60-B6EE-CF4A-8D4E-0D9B4D213C44}"/>
    <dgm:cxn modelId="{13C6B833-A1D6-1940-AB83-DDFC43983AC1}" type="presOf" srcId="{FE85DE84-78C9-EA47-BE85-DE72A9C989DA}" destId="{5BABB3CE-B6DB-994A-845D-3A4213965860}" srcOrd="0" destOrd="0" presId="urn:microsoft.com/office/officeart/2009/layout/CircleArrowProcess"/>
    <dgm:cxn modelId="{3CDB8B7A-D991-E448-A33D-9FED75E26A04}" srcId="{3D25C2D2-3536-F642-8641-20C73DA28C0F}" destId="{FE85DE84-78C9-EA47-BE85-DE72A9C989DA}" srcOrd="1" destOrd="0" parTransId="{7FA47C18-C713-8B43-87E8-33B12C1F07C3}" sibTransId="{2346E134-A72C-9A42-818D-FB740A91B355}"/>
    <dgm:cxn modelId="{30448C89-9524-E646-8D79-786981C56994}" type="presOf" srcId="{294520A4-D6F2-F14D-AC23-0C63912202DD}" destId="{3A8D9318-8CFB-CA46-BA0D-E5B527A98C05}" srcOrd="0" destOrd="0" presId="urn:microsoft.com/office/officeart/2009/layout/CircleArrowProcess"/>
    <dgm:cxn modelId="{935DBBA6-263D-0245-BD44-7299F0BCA819}" srcId="{3D25C2D2-3536-F642-8641-20C73DA28C0F}" destId="{AC8AB0A1-021D-7746-B6F8-30B9C0E7DBDE}" srcOrd="4" destOrd="0" parTransId="{2248FD00-0321-DE4E-B01F-EE565583627A}" sibTransId="{44F745B9-A1A5-CB42-BA64-0AD12D147080}"/>
    <dgm:cxn modelId="{3D5D8FAF-B289-DE4F-9023-5315ED788C99}" type="presOf" srcId="{5A419FD9-0A61-EF42-818E-FC2846925242}" destId="{C829F879-EBB9-F14A-981D-508AF31472AC}" srcOrd="0" destOrd="0" presId="urn:microsoft.com/office/officeart/2009/layout/CircleArrowProcess"/>
    <dgm:cxn modelId="{C17718B3-0D7A-2C4D-B293-C888DB472482}" type="presOf" srcId="{C752241A-0F4E-FD48-8D65-0199361F30DD}" destId="{39A21FFF-916D-094C-BB79-EDDE7DEC072D}" srcOrd="0" destOrd="0" presId="urn:microsoft.com/office/officeart/2009/layout/CircleArrowProcess"/>
    <dgm:cxn modelId="{1596EFD2-277D-3247-AF4D-DAC6BEB1D459}" type="presOf" srcId="{AC8AB0A1-021D-7746-B6F8-30B9C0E7DBDE}" destId="{56A5B4B0-3E84-3C4B-9A0B-905FBD8DD729}" srcOrd="0" destOrd="0" presId="urn:microsoft.com/office/officeart/2009/layout/CircleArrowProcess"/>
    <dgm:cxn modelId="{CDF468E9-ED26-FB4C-A866-65FC3429CCB0}" srcId="{3D25C2D2-3536-F642-8641-20C73DA28C0F}" destId="{C752241A-0F4E-FD48-8D65-0199361F30DD}" srcOrd="0" destOrd="0" parTransId="{19D518B4-4222-C640-A63D-67AB2AD755C5}" sibTransId="{9185D108-7C1E-9F4D-AB89-D6B99EEDEBB9}"/>
    <dgm:cxn modelId="{59AE9FEB-0EB6-D84A-BF23-A8304A1600F0}" srcId="{3D25C2D2-3536-F642-8641-20C73DA28C0F}" destId="{5A419FD9-0A61-EF42-818E-FC2846925242}" srcOrd="2" destOrd="0" parTransId="{DDD43733-2271-5A4A-819E-BCDCED741A52}" sibTransId="{3EF00779-9CC1-6F48-9511-955AC0551AEC}"/>
    <dgm:cxn modelId="{5C93B7B6-5740-BC43-BBBC-2EA252BA587E}" type="presParOf" srcId="{BA21B132-5014-FD42-BA55-E97133DA7A93}" destId="{6F840463-1DC4-8A4A-8B58-5D3AA4C53E63}" srcOrd="0" destOrd="0" presId="urn:microsoft.com/office/officeart/2009/layout/CircleArrowProcess"/>
    <dgm:cxn modelId="{7534399D-BF74-8447-AEC9-49461DBB8DA0}" type="presParOf" srcId="{6F840463-1DC4-8A4A-8B58-5D3AA4C53E63}" destId="{32417CB5-A6BF-A545-BDC9-9B9D7D8849B3}" srcOrd="0" destOrd="0" presId="urn:microsoft.com/office/officeart/2009/layout/CircleArrowProcess"/>
    <dgm:cxn modelId="{9B13848B-A1D2-274B-9564-865B747ACA32}" type="presParOf" srcId="{BA21B132-5014-FD42-BA55-E97133DA7A93}" destId="{39A21FFF-916D-094C-BB79-EDDE7DEC072D}" srcOrd="1" destOrd="0" presId="urn:microsoft.com/office/officeart/2009/layout/CircleArrowProcess"/>
    <dgm:cxn modelId="{2AACBC43-18A5-DD42-98E8-BA3109DC2442}" type="presParOf" srcId="{BA21B132-5014-FD42-BA55-E97133DA7A93}" destId="{893673DA-17B6-1C48-836A-4D7D4C4F6B3B}" srcOrd="2" destOrd="0" presId="urn:microsoft.com/office/officeart/2009/layout/CircleArrowProcess"/>
    <dgm:cxn modelId="{C38F4C10-44C8-1E43-ADC1-C2BF72F4BFE2}" type="presParOf" srcId="{893673DA-17B6-1C48-836A-4D7D4C4F6B3B}" destId="{B001F0AB-76C8-8844-B62E-381139C7DFAA}" srcOrd="0" destOrd="0" presId="urn:microsoft.com/office/officeart/2009/layout/CircleArrowProcess"/>
    <dgm:cxn modelId="{3B1E9C68-EFA3-9144-A1CF-2D0849E12922}" type="presParOf" srcId="{BA21B132-5014-FD42-BA55-E97133DA7A93}" destId="{5BABB3CE-B6DB-994A-845D-3A4213965860}" srcOrd="3" destOrd="0" presId="urn:microsoft.com/office/officeart/2009/layout/CircleArrowProcess"/>
    <dgm:cxn modelId="{4107FF5E-F12C-D94D-960A-739FCED02BA9}" type="presParOf" srcId="{BA21B132-5014-FD42-BA55-E97133DA7A93}" destId="{3DD388F4-27DF-3142-8F26-510851D9FD31}" srcOrd="4" destOrd="0" presId="urn:microsoft.com/office/officeart/2009/layout/CircleArrowProcess"/>
    <dgm:cxn modelId="{3B79CACD-FF05-9D43-AB68-628CDC62F9A3}" type="presParOf" srcId="{3DD388F4-27DF-3142-8F26-510851D9FD31}" destId="{DAC4E6DF-BD7F-084B-AED8-4F2ECD4B8F8C}" srcOrd="0" destOrd="0" presId="urn:microsoft.com/office/officeart/2009/layout/CircleArrowProcess"/>
    <dgm:cxn modelId="{110B55FC-1360-A743-9A3C-1CE11E05C176}" type="presParOf" srcId="{BA21B132-5014-FD42-BA55-E97133DA7A93}" destId="{C829F879-EBB9-F14A-981D-508AF31472AC}" srcOrd="5" destOrd="0" presId="urn:microsoft.com/office/officeart/2009/layout/CircleArrowProcess"/>
    <dgm:cxn modelId="{4473716E-7A23-B844-9BC9-F902FEB5F919}" type="presParOf" srcId="{BA21B132-5014-FD42-BA55-E97133DA7A93}" destId="{677DDBED-B698-2148-B364-C19D71A0D4CE}" srcOrd="6" destOrd="0" presId="urn:microsoft.com/office/officeart/2009/layout/CircleArrowProcess"/>
    <dgm:cxn modelId="{CAF91DED-30CF-AF43-848B-7CFCA830B83C}" type="presParOf" srcId="{677DDBED-B698-2148-B364-C19D71A0D4CE}" destId="{3F9A5C31-7256-4141-86B9-84EB2D56DA1C}" srcOrd="0" destOrd="0" presId="urn:microsoft.com/office/officeart/2009/layout/CircleArrowProcess"/>
    <dgm:cxn modelId="{6E56F8D2-7CA5-ED4A-A756-B655B739281A}" type="presParOf" srcId="{BA21B132-5014-FD42-BA55-E97133DA7A93}" destId="{3A8D9318-8CFB-CA46-BA0D-E5B527A98C05}" srcOrd="7" destOrd="0" presId="urn:microsoft.com/office/officeart/2009/layout/CircleArrowProcess"/>
    <dgm:cxn modelId="{871F370B-4B15-284E-A61A-594C08284AE1}" type="presParOf" srcId="{BA21B132-5014-FD42-BA55-E97133DA7A93}" destId="{E677DE17-0A9E-0946-8BB0-E214B991EC92}" srcOrd="8" destOrd="0" presId="urn:microsoft.com/office/officeart/2009/layout/CircleArrowProcess"/>
    <dgm:cxn modelId="{C39C598D-DF43-5D40-A485-33F8EEF38AC7}" type="presParOf" srcId="{E677DE17-0A9E-0946-8BB0-E214B991EC92}" destId="{8AAF373E-E4DD-B249-9626-9580C888A182}" srcOrd="0" destOrd="0" presId="urn:microsoft.com/office/officeart/2009/layout/CircleArrowProcess"/>
    <dgm:cxn modelId="{2FD1E4EC-4479-C24C-897B-39595F24A907}" type="presParOf" srcId="{BA21B132-5014-FD42-BA55-E97133DA7A93}" destId="{56A5B4B0-3E84-3C4B-9A0B-905FBD8DD729}" srcOrd="9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417CB5-A6BF-A545-BDC9-9B9D7D8849B3}">
      <dsp:nvSpPr>
        <dsp:cNvPr id="0" name=""/>
        <dsp:cNvSpPr/>
      </dsp:nvSpPr>
      <dsp:spPr>
        <a:xfrm>
          <a:off x="1391248" y="0"/>
          <a:ext cx="1436825" cy="143689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9A21FFF-916D-094C-BB79-EDDE7DEC072D}">
      <dsp:nvSpPr>
        <dsp:cNvPr id="0" name=""/>
        <dsp:cNvSpPr/>
      </dsp:nvSpPr>
      <dsp:spPr>
        <a:xfrm>
          <a:off x="1708477" y="520399"/>
          <a:ext cx="801829" cy="40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/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Delivery Starts</a:t>
          </a:r>
        </a:p>
      </dsp:txBody>
      <dsp:txXfrm>
        <a:off x="1708477" y="520399"/>
        <a:ext cx="801829" cy="400735"/>
      </dsp:txXfrm>
    </dsp:sp>
    <dsp:sp modelId="{B001F0AB-76C8-8844-B62E-381139C7DFAA}">
      <dsp:nvSpPr>
        <dsp:cNvPr id="0" name=""/>
        <dsp:cNvSpPr/>
      </dsp:nvSpPr>
      <dsp:spPr>
        <a:xfrm>
          <a:off x="992085" y="825589"/>
          <a:ext cx="1436825" cy="143689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BABB3CE-B6DB-994A-845D-3A4213965860}">
      <dsp:nvSpPr>
        <dsp:cNvPr id="0" name=""/>
        <dsp:cNvSpPr/>
      </dsp:nvSpPr>
      <dsp:spPr>
        <a:xfrm>
          <a:off x="1307696" y="1347845"/>
          <a:ext cx="801829" cy="40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 err="1"/>
            <a:t>Jumpman</a:t>
          </a:r>
          <a:r>
            <a:rPr lang="en-US" sz="900" kern="1200" dirty="0"/>
            <a:t> arrives at the pickup location</a:t>
          </a:r>
        </a:p>
      </dsp:txBody>
      <dsp:txXfrm>
        <a:off x="1307696" y="1347845"/>
        <a:ext cx="801829" cy="400735"/>
      </dsp:txXfrm>
    </dsp:sp>
    <dsp:sp modelId="{DAC4E6DF-BD7F-084B-AED8-4F2ECD4B8F8C}">
      <dsp:nvSpPr>
        <dsp:cNvPr id="0" name=""/>
        <dsp:cNvSpPr/>
      </dsp:nvSpPr>
      <dsp:spPr>
        <a:xfrm>
          <a:off x="1391248" y="1654890"/>
          <a:ext cx="1436825" cy="1436897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829F879-EBB9-F14A-981D-508AF31472AC}">
      <dsp:nvSpPr>
        <dsp:cNvPr id="0" name=""/>
        <dsp:cNvSpPr/>
      </dsp:nvSpPr>
      <dsp:spPr>
        <a:xfrm>
          <a:off x="1708477" y="2174826"/>
          <a:ext cx="801829" cy="40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Places order</a:t>
          </a:r>
        </a:p>
      </dsp:txBody>
      <dsp:txXfrm>
        <a:off x="1708477" y="2174826"/>
        <a:ext cx="801829" cy="400735"/>
      </dsp:txXfrm>
    </dsp:sp>
    <dsp:sp modelId="{3F9A5C31-7256-4141-86B9-84EB2D56DA1C}">
      <dsp:nvSpPr>
        <dsp:cNvPr id="0" name=""/>
        <dsp:cNvSpPr/>
      </dsp:nvSpPr>
      <dsp:spPr>
        <a:xfrm>
          <a:off x="992085" y="2481871"/>
          <a:ext cx="1436825" cy="143689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A8D9318-8CFB-CA46-BA0D-E5B527A98C05}">
      <dsp:nvSpPr>
        <dsp:cNvPr id="0" name=""/>
        <dsp:cNvSpPr/>
      </dsp:nvSpPr>
      <dsp:spPr>
        <a:xfrm>
          <a:off x="1307696" y="3002271"/>
          <a:ext cx="801829" cy="40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Departs pickup location</a:t>
          </a:r>
        </a:p>
      </dsp:txBody>
      <dsp:txXfrm>
        <a:off x="1307696" y="3002271"/>
        <a:ext cx="801829" cy="400735"/>
      </dsp:txXfrm>
    </dsp:sp>
    <dsp:sp modelId="{8AAF373E-E4DD-B249-9626-9580C888A182}">
      <dsp:nvSpPr>
        <dsp:cNvPr id="0" name=""/>
        <dsp:cNvSpPr/>
      </dsp:nvSpPr>
      <dsp:spPr>
        <a:xfrm>
          <a:off x="1493397" y="3403007"/>
          <a:ext cx="1234413" cy="123513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6A5B4B0-3E84-3C4B-9A0B-905FBD8DD729}">
      <dsp:nvSpPr>
        <dsp:cNvPr id="0" name=""/>
        <dsp:cNvSpPr/>
      </dsp:nvSpPr>
      <dsp:spPr>
        <a:xfrm>
          <a:off x="1708477" y="3829717"/>
          <a:ext cx="801829" cy="40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Arrives at customer’s location</a:t>
          </a:r>
        </a:p>
      </dsp:txBody>
      <dsp:txXfrm>
        <a:off x="1708477" y="3829717"/>
        <a:ext cx="801829" cy="400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F9469-7D09-8B47-8AA1-0D6AE2245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E005F-735D-B948-8E6D-6FE2C994D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F88A1-A7D4-A148-B375-63EA0EEC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D8ABA-A137-7542-91DE-642C754CF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EA913-D2F0-DE49-A59F-A47663CA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868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88864-E94D-C843-AF82-DA2A1EAC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7075AB-3D25-FC48-9308-BACD95A10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C2A55-207F-3E46-BD16-9BBCD3EB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831DF-4372-5E44-8E6C-B8878C659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38212-BC52-F541-AEAB-D69FBC8AC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49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4830E5-6034-4F4A-A845-E44850C414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6B15E-5D47-D741-8E89-17D9F7E97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A67C8-B0B9-E843-961E-DAB75351E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B469A-25A5-9640-8B7E-0524530EA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4C94-84AF-664F-B4BC-1C0C491E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56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44B75-79FD-5546-8A0D-B933F2749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CD547-4018-CE4D-AFE4-CA2D0A825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F6939-BF99-1E43-A5F8-98CEC316D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3B1DE-2025-9946-8A68-A3737F7A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D0FA0-7BC4-7949-AD3B-61F18DC62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76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4A186-131F-4746-87BA-B15D2230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E1C45-4953-234E-A674-45CAA6F78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32BED-C8C1-9741-AECF-2189E4082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15E18-54CC-3B41-B198-AF675371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27DF4-9075-B342-9CD0-1CCCFBE70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4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AFCA8-6A5B-AC4D-B430-AC628A2DC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9ED1A-6B04-1146-B9E8-6F4AC4506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26F85-91AC-9E4A-84C6-F0C2F605F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415CF-1097-874E-A42A-4194015C2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3B432-4548-7342-A0DC-B86070B33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09189-1832-1545-ACCF-B1AB04DE3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78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0718-CF5E-DC45-9010-9237FEC13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ABB0B-1117-D841-936F-7F00043B3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518AC-7B51-5540-8C63-202D8D8FD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4B33F-80B8-8B4D-8359-0D2B9D28A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4A63CC-81AF-2C4A-B1E7-E0A582B439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7361EE-5AD7-644C-80B9-700B5532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14E86D-FEE3-5F4D-98B9-A89F66E88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F63A6-C944-9946-819C-401C99E45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83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F8F2-D1AE-054B-A82F-7395DEB72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6BFF5-BBD3-7C42-BD93-576400BB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C0157-612A-7F41-B291-560D3E825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985C5-4CA9-1846-8F47-60AE8080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62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93C212-8FCD-E542-8CAC-8A8093492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FF47A-719B-4842-A45E-DF2FC3021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36270-2680-7F48-BA28-E088C93B0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1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EC39-2A03-4746-9E53-120EE637C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C89F6-D72F-A94B-B52A-73B9135E1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9E00F1-4AB3-1A40-947A-AC4825743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0AB50-04B7-0F4E-B0EA-933441DB3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CBC29-BB26-6B4F-A807-EDEEAC68D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FAB31-D1F9-3D44-9DB9-5FA27AD98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37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48FC1-D98C-134B-9D8F-C03164D3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B9649A-354C-D342-A608-81D359D66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E58D3-87D7-FF43-9F50-995242624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EC3F5-F202-3E48-8C63-893C7B8EE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03554-6929-8648-AB80-09F4CC376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0EB37-2166-7F4B-BFB9-43A8068B8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87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EA788-0FA4-3847-8D5D-E82B4399C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14C73-8311-CD46-9792-E801859D7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C0506-AAD0-CE4C-8F35-1B165E20A1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3DE54-7BA0-D443-9D54-D30C16798DF8}" type="datetimeFigureOut">
              <a:rPr lang="en-US" smtClean="0"/>
              <a:t>10/7/20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BFADE-F57C-DF44-8C08-2759CBE36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91FD-97A5-5F43-9FF4-96A11F3ED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4F050-9915-E24F-A2A7-E8AD21817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550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stephenstark@uchicag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openxmlformats.org/officeDocument/2006/relationships/image" Target="../media/image8.sv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openxmlformats.org/officeDocument/2006/relationships/image" Target="../media/image7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6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zza sitting on top of a plate of food on a table&#10;&#10;Description automatically generated">
            <a:extLst>
              <a:ext uri="{FF2B5EF4-FFF2-40B4-BE49-F238E27FC236}">
                <a16:creationId xmlns:a16="http://schemas.microsoft.com/office/drawing/2014/main" id="{DD9266AD-4951-1549-ADD5-E9C2D914D5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2000"/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67D6B9-96F2-4D48-8374-F3090577180D}"/>
              </a:ext>
            </a:extLst>
          </p:cNvPr>
          <p:cNvSpPr/>
          <p:nvPr/>
        </p:nvSpPr>
        <p:spPr>
          <a:xfrm>
            <a:off x="1562100" y="1203326"/>
            <a:ext cx="9067800" cy="4613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F12FF-9723-8E48-AD34-76A7A269F9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Jumpman23 Market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211C0-B999-364D-8684-D28EF73709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Stephen Stark</a:t>
            </a:r>
          </a:p>
          <a:p>
            <a:r>
              <a:rPr lang="en-US" dirty="0"/>
              <a:t>October 2020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5D68A1-2EAF-754E-9AA8-AB7741E1E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449" y="1366838"/>
            <a:ext cx="2975102" cy="112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01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93835-7093-2148-9141-44AE6A0B0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23F0F-BE41-0A41-9705-141A1F6AD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3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A7569-74D4-0A4B-9638-8C36D6B9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0BBD8-F835-AB4B-A27B-538A6962D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11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28DC8-7E80-CD42-B487-C09E7349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C6951-E656-014C-8931-822A4DCA1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04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75E93-C07D-1440-89C1-F0E2D136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F38EE-7E16-F643-A3EB-890C5E4B4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DA99-C362-584A-B5CC-2CDA40E3F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82CB1-4D3C-C84E-BC17-72AC1020E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Links to Analysis</a:t>
            </a:r>
          </a:p>
          <a:p>
            <a:r>
              <a:rPr lang="en-US" dirty="0"/>
              <a:t>Thank you for the opportunity, I can be reached at </a:t>
            </a:r>
          </a:p>
          <a:p>
            <a:pPr lvl="1"/>
            <a:r>
              <a:rPr lang="en-US" dirty="0">
                <a:hlinkClick r:id="rId2"/>
              </a:rPr>
              <a:t>stephenstark@uchicago.edu</a:t>
            </a:r>
            <a:endParaRPr lang="en-US" dirty="0"/>
          </a:p>
          <a:p>
            <a:pPr lvl="1"/>
            <a:r>
              <a:rPr lang="en-US" dirty="0"/>
              <a:t>Stephen stark </a:t>
            </a:r>
            <a:r>
              <a:rPr lang="en-US" dirty="0" err="1"/>
              <a:t>linkedin</a:t>
            </a:r>
            <a:endParaRPr lang="en-US" dirty="0"/>
          </a:p>
          <a:p>
            <a:pPr lvl="1"/>
            <a:r>
              <a:rPr lang="en-US" dirty="0"/>
              <a:t>Stephen stark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127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3DF7-BA3B-2043-9EA1-463FE9DFD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Analysis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635-C36B-B645-A447-F4F4AA37A3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Executive Summary</a:t>
            </a:r>
          </a:p>
          <a:p>
            <a:r>
              <a:rPr lang="en-US" dirty="0"/>
              <a:t>Dataset</a:t>
            </a:r>
          </a:p>
          <a:p>
            <a:r>
              <a:rPr lang="en-US" dirty="0"/>
              <a:t>Data Integrity Issues</a:t>
            </a:r>
          </a:p>
          <a:p>
            <a:r>
              <a:rPr lang="en-US" dirty="0"/>
              <a:t>New York Market Update</a:t>
            </a:r>
          </a:p>
          <a:p>
            <a:r>
              <a:rPr lang="en-US" dirty="0"/>
              <a:t>Growth Strategies</a:t>
            </a:r>
          </a:p>
          <a:p>
            <a:r>
              <a:rPr lang="en-US" dirty="0"/>
              <a:t>Results &amp; Next Steps</a:t>
            </a:r>
          </a:p>
          <a:p>
            <a:endParaRPr lang="en-US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D3185F66-A269-FB44-9D2E-00B913CCBB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Jumpman23 is an on-demand delivery platform connecting “</a:t>
            </a:r>
            <a:r>
              <a:rPr lang="en-US" sz="1200" dirty="0" err="1"/>
              <a:t>Jumpmen</a:t>
            </a:r>
            <a:r>
              <a:rPr lang="en-US" sz="1200" dirty="0"/>
              <a:t>” and customers  purchasing a variety of goods. Jumpman23 will send </a:t>
            </a:r>
            <a:r>
              <a:rPr lang="en-US" sz="1200" dirty="0" err="1"/>
              <a:t>Jumpmen</a:t>
            </a:r>
            <a:r>
              <a:rPr lang="en-US" sz="1200" dirty="0"/>
              <a:t> to merchants to purchase and  pickup any items requested by the customer. Whenever possible, Jumpman23 will order the  requested items ahead to save the </a:t>
            </a:r>
            <a:r>
              <a:rPr lang="en-US" sz="1200" dirty="0" err="1"/>
              <a:t>Jumpmen</a:t>
            </a:r>
            <a:r>
              <a:rPr lang="en-US" sz="1200" dirty="0"/>
              <a:t> time. Each time a Jumpman23 delivery is  completed, a record is saved to the Jumpman23 database that contains information about that  delivery. Jumpman23 is growing fast and has just launched in its newest market -- New York City</a:t>
            </a:r>
          </a:p>
          <a:p>
            <a:endParaRPr lang="en-US" sz="1200" dirty="0"/>
          </a:p>
          <a:p>
            <a:r>
              <a:rPr lang="en-US" sz="1200" dirty="0"/>
              <a:t>The CEO of Jumpman23 has just asked you ​how are things going in New York​?  The CEO is  considering pouring more resources into NYC and wants you to come up with a plan to grow the  market by 20% in two months.  </a:t>
            </a:r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7344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E736-4B98-9644-A7B5-0049FB8F0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89DF2-3A71-824E-B4DE-C3F1A6BEA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aren’t </a:t>
            </a:r>
            <a:r>
              <a:rPr lang="en-US" b="1" i="1" dirty="0"/>
              <a:t>significant</a:t>
            </a:r>
            <a:r>
              <a:rPr lang="en-US" dirty="0"/>
              <a:t> data integrity issues</a:t>
            </a:r>
          </a:p>
          <a:p>
            <a:r>
              <a:rPr lang="en-US" dirty="0"/>
              <a:t>The New York market is strong:</a:t>
            </a:r>
          </a:p>
          <a:p>
            <a:pPr lvl="1"/>
            <a:r>
              <a:rPr lang="en-US" dirty="0"/>
              <a:t>Completed X transactions in the month of October 2014</a:t>
            </a:r>
          </a:p>
          <a:p>
            <a:pPr lvl="1"/>
            <a:r>
              <a:rPr lang="en-US" dirty="0"/>
              <a:t>Average delivery time was xx mins</a:t>
            </a:r>
          </a:p>
          <a:p>
            <a:pPr lvl="1"/>
            <a:r>
              <a:rPr lang="en-US" dirty="0"/>
              <a:t>X unique customers, over x% order more than once, x% more than twice</a:t>
            </a:r>
          </a:p>
          <a:p>
            <a:pPr lvl="1"/>
            <a:r>
              <a:rPr lang="en-US" dirty="0"/>
              <a:t>Dinner is the most popular meal ordered</a:t>
            </a:r>
          </a:p>
          <a:p>
            <a:r>
              <a:rPr lang="en-US" dirty="0"/>
              <a:t>Engage the most and least frequent customers and </a:t>
            </a:r>
            <a:r>
              <a:rPr lang="en-US" dirty="0" err="1"/>
              <a:t>Jumpmen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How could the product be improved? Biggest hurdles? Greatest successes?</a:t>
            </a:r>
          </a:p>
          <a:p>
            <a:r>
              <a:rPr lang="en-US" dirty="0"/>
              <a:t>Growth strategies:</a:t>
            </a:r>
          </a:p>
        </p:txBody>
      </p:sp>
    </p:spTree>
    <p:extLst>
      <p:ext uri="{BB962C8B-B14F-4D97-AF65-F5344CB8AC3E}">
        <p14:creationId xmlns:p14="http://schemas.microsoft.com/office/powerpoint/2010/main" val="186464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22D2-D305-994E-9DB7-08152701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Jumpman</a:t>
            </a:r>
            <a:r>
              <a:rPr lang="en-US" dirty="0"/>
              <a:t> to Customer Delivery Process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401E365-2028-2742-A8F8-605A51B009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Jumpman23 is an on-demand delivery platform connecting “</a:t>
            </a:r>
            <a:r>
              <a:rPr lang="en-US" sz="1600" dirty="0" err="1"/>
              <a:t>Jumpmen</a:t>
            </a:r>
            <a:r>
              <a:rPr lang="en-US" sz="1600" dirty="0"/>
              <a:t>” and customers  purchasing a variety of goods. Jumpman23 will send </a:t>
            </a:r>
            <a:r>
              <a:rPr lang="en-US" sz="1600" dirty="0" err="1"/>
              <a:t>Jumpmen</a:t>
            </a:r>
            <a:r>
              <a:rPr lang="en-US" sz="1600" dirty="0"/>
              <a:t> to merchants to purchase and  pickup any items requested by the customer. Whenever possible, Jumpman23 will order the  requested items ahead to save the </a:t>
            </a:r>
            <a:r>
              <a:rPr lang="en-US" sz="1600" dirty="0" err="1"/>
              <a:t>Jumpmen</a:t>
            </a:r>
            <a:r>
              <a:rPr lang="en-US" sz="1600" dirty="0"/>
              <a:t> time. Each time a Jumpman23 delivery is  completed, a record is saved to the Jumpman23 database that contains information about that  delivery. Jumpman23 is growing fast and has just launched in its newest market -- New York City.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A3C3F24-4393-BB4C-8E69-B89EDE9F07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4392184"/>
              </p:ext>
            </p:extLst>
          </p:nvPr>
        </p:nvGraphicFramePr>
        <p:xfrm>
          <a:off x="-227330" y="1538817"/>
          <a:ext cx="3820160" cy="463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Graphic 7" descr="Stopwatch">
            <a:extLst>
              <a:ext uri="{FF2B5EF4-FFF2-40B4-BE49-F238E27FC236}">
                <a16:creationId xmlns:a16="http://schemas.microsoft.com/office/drawing/2014/main" id="{5C3F48F3-A8FD-9A44-897A-A9E8F5F35D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18600" y="4866746"/>
            <a:ext cx="914400" cy="914400"/>
          </a:xfrm>
          <a:prstGeom prst="rect">
            <a:avLst/>
          </a:prstGeom>
        </p:spPr>
      </p:pic>
      <p:pic>
        <p:nvPicPr>
          <p:cNvPr id="10" name="Graphic 9" descr="Hourglass Finished">
            <a:extLst>
              <a:ext uri="{FF2B5EF4-FFF2-40B4-BE49-F238E27FC236}">
                <a16:creationId xmlns:a16="http://schemas.microsoft.com/office/drawing/2014/main" id="{8AF26DCF-8EF1-AE4D-8966-CE16D75154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88200" y="5605843"/>
            <a:ext cx="914400" cy="914400"/>
          </a:xfrm>
          <a:prstGeom prst="rect">
            <a:avLst/>
          </a:prstGeom>
        </p:spPr>
      </p:pic>
      <p:pic>
        <p:nvPicPr>
          <p:cNvPr id="12" name="Graphic 11" descr="Marker">
            <a:extLst>
              <a:ext uri="{FF2B5EF4-FFF2-40B4-BE49-F238E27FC236}">
                <a16:creationId xmlns:a16="http://schemas.microsoft.com/office/drawing/2014/main" id="{0A4035FC-A054-0F49-B7D8-D1448F4CAC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10780" y="4691443"/>
            <a:ext cx="914400" cy="914400"/>
          </a:xfrm>
          <a:prstGeom prst="rect">
            <a:avLst/>
          </a:prstGeom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4E821412-377F-2049-AEC4-D8DA7C5F33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398579"/>
              </p:ext>
            </p:extLst>
          </p:nvPr>
        </p:nvGraphicFramePr>
        <p:xfrm>
          <a:off x="3107118" y="2331719"/>
          <a:ext cx="2617026" cy="36536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9786">
                  <a:extLst>
                    <a:ext uri="{9D8B030D-6E8A-4147-A177-3AD203B41FA5}">
                      <a16:colId xmlns:a16="http://schemas.microsoft.com/office/drawing/2014/main" val="844011352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3467470163"/>
                    </a:ext>
                  </a:extLst>
                </a:gridCol>
              </a:tblGrid>
              <a:tr h="213452">
                <a:tc>
                  <a:txBody>
                    <a:bodyPr/>
                    <a:lstStyle/>
                    <a:p>
                      <a:r>
                        <a:rPr lang="en-US" sz="1100" dirty="0"/>
                        <a:t>Attribute</a:t>
                      </a:r>
                    </a:p>
                  </a:txBody>
                  <a:tcPr marL="54381" marR="54381" marT="27190" marB="271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Entry</a:t>
                      </a:r>
                    </a:p>
                  </a:txBody>
                  <a:tcPr marL="54381" marR="54381" marT="27190" marB="27190"/>
                </a:tc>
                <a:extLst>
                  <a:ext uri="{0D108BD9-81ED-4DB2-BD59-A6C34878D82A}">
                    <a16:rowId xmlns:a16="http://schemas.microsoft.com/office/drawing/2014/main" val="2226192427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delivery_id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1476547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460892982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customer_id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83095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404996888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jumpman_id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132725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86553034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vehicle_type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bicycle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400598826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pickup_place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Bareburger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57613832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place_category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Burger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02922644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item_name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Bare Sodas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397852573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item_quantity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474757276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item_category_name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Drinks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269621261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how_long_it_took_to_order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0:06:45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3624163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pickup_lat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40.7285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79846622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pickup_lon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-73.9984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683948745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dropoff_lat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40.7286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568431819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dropoff_lon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-73.9951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841978685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when_the_delivery_started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21:39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4158170500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when_the_Jumpman_arrived_at_pickup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21:37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14002392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when_the_Jumpman_left_pickup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21:59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935126913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when_the_Jumpman_arrived_at_dropoff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22:04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447613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08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43C1890-5AEA-3A48-8A35-4F5D310BC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BFC9FF7-0F74-DC46-B1BA-0E0A70808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5,900+ records and 18 features</a:t>
            </a:r>
          </a:p>
          <a:p>
            <a:r>
              <a:rPr lang="en-US" dirty="0"/>
              <a:t>Engineered Features:</a:t>
            </a:r>
          </a:p>
          <a:p>
            <a:r>
              <a:rPr lang="en-US" dirty="0"/>
              <a:t>-One </a:t>
            </a:r>
          </a:p>
          <a:p>
            <a:r>
              <a:rPr lang="en-US" dirty="0"/>
              <a:t>-Two</a:t>
            </a:r>
          </a:p>
          <a:p>
            <a:r>
              <a:rPr lang="en-US" dirty="0"/>
              <a:t>-Three</a:t>
            </a:r>
          </a:p>
          <a:p>
            <a:endParaRPr lang="en-US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6D78131-E53B-7C45-B5FC-9B1D21405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415473"/>
              </p:ext>
            </p:extLst>
          </p:nvPr>
        </p:nvGraphicFramePr>
        <p:xfrm>
          <a:off x="4772025" y="1679188"/>
          <a:ext cx="2617026" cy="36536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9786">
                  <a:extLst>
                    <a:ext uri="{9D8B030D-6E8A-4147-A177-3AD203B41FA5}">
                      <a16:colId xmlns:a16="http://schemas.microsoft.com/office/drawing/2014/main" val="844011352"/>
                    </a:ext>
                  </a:extLst>
                </a:gridCol>
                <a:gridCol w="777240">
                  <a:extLst>
                    <a:ext uri="{9D8B030D-6E8A-4147-A177-3AD203B41FA5}">
                      <a16:colId xmlns:a16="http://schemas.microsoft.com/office/drawing/2014/main" val="3467470163"/>
                    </a:ext>
                  </a:extLst>
                </a:gridCol>
              </a:tblGrid>
              <a:tr h="213452">
                <a:tc>
                  <a:txBody>
                    <a:bodyPr/>
                    <a:lstStyle/>
                    <a:p>
                      <a:r>
                        <a:rPr lang="en-US" sz="1100" dirty="0"/>
                        <a:t>Attribute</a:t>
                      </a:r>
                    </a:p>
                  </a:txBody>
                  <a:tcPr marL="54381" marR="54381" marT="27190" marB="271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Entry</a:t>
                      </a:r>
                    </a:p>
                  </a:txBody>
                  <a:tcPr marL="54381" marR="54381" marT="27190" marB="27190"/>
                </a:tc>
                <a:extLst>
                  <a:ext uri="{0D108BD9-81ED-4DB2-BD59-A6C34878D82A}">
                    <a16:rowId xmlns:a16="http://schemas.microsoft.com/office/drawing/2014/main" val="2226192427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delivery_id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1476547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460892982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customer_id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83095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404996888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jumpman_id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132725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86553034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vehicle_type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bicycle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400598826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pickup_place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Bareburger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57613832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place_category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Burger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02922644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item_name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Bare Sodas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397852573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item_quantity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474757276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item_category_name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Drinks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269621261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how_long_it_took_to_order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0:06:45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3624163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pickup_lat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40.7285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798466228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pickup_lon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-73.9984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683948745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dropoff_lat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40.7286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568431819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dropoff_lon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-73.9951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841978685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when_the_delivery_started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21:39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4158170500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when_the_Jumpman_arrived_at_pickup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21:37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2140023924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when_the_Jumpman_left_pickup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21:59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1935126913"/>
                  </a:ext>
                </a:extLst>
              </a:tr>
              <a:tr h="190644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when_the_Jumpman_arrived_at_dropoff</a:t>
                      </a:r>
                    </a:p>
                  </a:txBody>
                  <a:tcPr marL="5665" marR="5665" marT="56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10/28/14 22:04</a:t>
                      </a:r>
                    </a:p>
                  </a:txBody>
                  <a:tcPr marL="5665" marR="5665" marT="5665" marB="0" anchor="ctr"/>
                </a:tc>
                <a:extLst>
                  <a:ext uri="{0D108BD9-81ED-4DB2-BD59-A6C34878D82A}">
                    <a16:rowId xmlns:a16="http://schemas.microsoft.com/office/drawing/2014/main" val="344761362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7ABCDA3E-4BC8-D44C-B303-85C25C17CB1E}"/>
              </a:ext>
            </a:extLst>
          </p:cNvPr>
          <p:cNvSpPr txBox="1"/>
          <p:nvPr/>
        </p:nvSpPr>
        <p:spPr>
          <a:xfrm>
            <a:off x="4772025" y="1257300"/>
            <a:ext cx="261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 Record</a:t>
            </a:r>
          </a:p>
        </p:txBody>
      </p:sp>
    </p:spTree>
    <p:extLst>
      <p:ext uri="{BB962C8B-B14F-4D97-AF65-F5344CB8AC3E}">
        <p14:creationId xmlns:p14="http://schemas.microsoft.com/office/powerpoint/2010/main" val="1465185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FBB874-51FD-724A-9BB2-48C90D56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Pickup &amp; Dropoff Locations</a:t>
            </a:r>
          </a:p>
        </p:txBody>
      </p:sp>
      <p:pic>
        <p:nvPicPr>
          <p:cNvPr id="9" name="slide2" descr="Pickup">
            <a:extLst>
              <a:ext uri="{FF2B5EF4-FFF2-40B4-BE49-F238E27FC236}">
                <a16:creationId xmlns:a16="http://schemas.microsoft.com/office/drawing/2014/main" id="{E6C48220-D82A-5B49-9DA7-395B079C18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097"/>
          <a:stretch/>
        </p:blipFill>
        <p:spPr>
          <a:xfrm>
            <a:off x="371856" y="2203702"/>
            <a:ext cx="3841116" cy="3840480"/>
          </a:xfrm>
          <a:prstGeom prst="rect">
            <a:avLst/>
          </a:prstGeom>
        </p:spPr>
      </p:pic>
      <p:pic>
        <p:nvPicPr>
          <p:cNvPr id="10" name="slide3" descr="Dropoff">
            <a:extLst>
              <a:ext uri="{FF2B5EF4-FFF2-40B4-BE49-F238E27FC236}">
                <a16:creationId xmlns:a16="http://schemas.microsoft.com/office/drawing/2014/main" id="{F7584828-8964-D141-B37B-DB324D5DDC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96"/>
          <a:stretch/>
        </p:blipFill>
        <p:spPr>
          <a:xfrm>
            <a:off x="4514087" y="2203702"/>
            <a:ext cx="3841116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4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1B3F-7BFC-2140-B2D5-809FEF615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Integrity Concerns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8253D8F-FB7E-A847-A7E6-A28325B5B8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/>
              <a:t>There is a clear systematic issue in data collection. Many of the records with with missing data are missing for multiple attributes. For the purposes of this analysis, I assumed the following:</a:t>
            </a:r>
          </a:p>
          <a:p>
            <a:r>
              <a:rPr lang="en-US" sz="1500" dirty="0"/>
              <a:t>Place category, item name, item quantity, category name were all replaced with “not disclosed”</a:t>
            </a:r>
          </a:p>
          <a:p>
            <a:r>
              <a:rPr lang="en-US" sz="1500" dirty="0"/>
              <a:t>Estimated how long it took to order using an average value for the dataset. My analysis showed there was not meaningful deviation by place category with sufficient data</a:t>
            </a:r>
          </a:p>
          <a:p>
            <a:r>
              <a:rPr lang="en-US" sz="1500" dirty="0"/>
              <a:t>Records missing </a:t>
            </a:r>
            <a:r>
              <a:rPr lang="en-US" sz="1500" dirty="0" err="1"/>
              <a:t>Jumpman</a:t>
            </a:r>
            <a:r>
              <a:rPr lang="en-US" sz="1500" dirty="0"/>
              <a:t> pickup arrival and departure times were dropped from the dataset</a:t>
            </a:r>
          </a:p>
          <a:p>
            <a:endParaRPr lang="en-US" sz="1500" dirty="0"/>
          </a:p>
          <a:p>
            <a:pPr marL="0" indent="0">
              <a:buNone/>
            </a:pPr>
            <a:r>
              <a:rPr lang="en-US" sz="1500" dirty="0"/>
              <a:t>For next steps, I would recommend a classification model to predict the category of the restaurant name. This could be implemented using natural language processing and a simple machine learning.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0B0255E-711B-F54C-9B3B-ABE81D6B5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832867"/>
              </p:ext>
            </p:extLst>
          </p:nvPr>
        </p:nvGraphicFramePr>
        <p:xfrm>
          <a:off x="1898904" y="2019871"/>
          <a:ext cx="2444497" cy="3965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7782">
                  <a:extLst>
                    <a:ext uri="{9D8B030D-6E8A-4147-A177-3AD203B41FA5}">
                      <a16:colId xmlns:a16="http://schemas.microsoft.com/office/drawing/2014/main" val="1258085703"/>
                    </a:ext>
                  </a:extLst>
                </a:gridCol>
                <a:gridCol w="526715">
                  <a:extLst>
                    <a:ext uri="{9D8B030D-6E8A-4147-A177-3AD203B41FA5}">
                      <a16:colId xmlns:a16="http://schemas.microsoft.com/office/drawing/2014/main" val="3386613569"/>
                    </a:ext>
                  </a:extLst>
                </a:gridCol>
              </a:tblGrid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Attribute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1366333991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delivery_id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600843719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customer_id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3673899072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jumpman_id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3129033879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vehicle_type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506514451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pickup_place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913727068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place_category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883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500561858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item_name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1309561289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item_quantity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2440365531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item_category_name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2757871755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how_long_it_took_to_order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2945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847256094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pickup_lat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1091114394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pickup_lon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1946054561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dropoff_lat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523002916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dropoff_lon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101667824"/>
                  </a:ext>
                </a:extLst>
              </a:tr>
              <a:tr h="183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when_the_delivery_started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3564062226"/>
                  </a:ext>
                </a:extLst>
              </a:tr>
              <a:tr h="342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when_the_Jumpman_arrived_at_pickup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962977973"/>
                  </a:ext>
                </a:extLst>
              </a:tr>
              <a:tr h="342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when_the_Jumpman_left_pickup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3536399374"/>
                  </a:ext>
                </a:extLst>
              </a:tr>
              <a:tr h="342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when_the_Jumpman_arrived_at_dropoff</a:t>
                      </a:r>
                    </a:p>
                  </a:txBody>
                  <a:tcPr marL="4717" marR="4717" marT="471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17" marR="4717" marT="4717" marB="0" anchor="b"/>
                </a:tc>
                <a:extLst>
                  <a:ext uri="{0D108BD9-81ED-4DB2-BD59-A6C34878D82A}">
                    <a16:rowId xmlns:a16="http://schemas.microsoft.com/office/drawing/2014/main" val="3560837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25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A69E6-EAC1-CA49-9AB5-A2179A65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7BD82-DE94-2D4B-BBFE-B128B957F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21" y="3183217"/>
            <a:ext cx="4940300" cy="353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4A592-9907-ED43-9094-9502AD4AA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176" y="2962275"/>
            <a:ext cx="50165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0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7F9AC-AAE7-4345-A416-E07CA295B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the </a:t>
            </a:r>
            <a:r>
              <a:rPr lang="en-US" dirty="0" err="1"/>
              <a:t>Jumpmen</a:t>
            </a:r>
            <a:r>
              <a:rPr lang="en-US" dirty="0"/>
              <a:t>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14E0CF3-245A-874D-8512-22D5955806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6129983"/>
              </p:ext>
            </p:extLst>
          </p:nvPr>
        </p:nvGraphicFramePr>
        <p:xfrm>
          <a:off x="838199" y="1690689"/>
          <a:ext cx="4026409" cy="41980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F48D79A2-DCF7-E945-A881-A31235518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09841"/>
            <a:ext cx="4940300" cy="3530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3C4F03-35D9-5C41-A59F-18B8C2046495}"/>
              </a:ext>
            </a:extLst>
          </p:cNvPr>
          <p:cNvSpPr txBox="1"/>
          <p:nvPr/>
        </p:nvSpPr>
        <p:spPr>
          <a:xfrm>
            <a:off x="7242048" y="4721252"/>
            <a:ext cx="905256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Avg. = 8.4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E8CFC-44D5-2941-A41E-D84E88143473}"/>
              </a:ext>
            </a:extLst>
          </p:cNvPr>
          <p:cNvSpPr txBox="1"/>
          <p:nvPr/>
        </p:nvSpPr>
        <p:spPr>
          <a:xfrm>
            <a:off x="9982200" y="5580959"/>
            <a:ext cx="905256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Max = 59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A747B5-E8CB-4B49-90BF-06C6B2CB7440}"/>
              </a:ext>
            </a:extLst>
          </p:cNvPr>
          <p:cNvSpPr txBox="1"/>
          <p:nvPr/>
        </p:nvSpPr>
        <p:spPr>
          <a:xfrm>
            <a:off x="6413500" y="1444752"/>
            <a:ext cx="4940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565 </a:t>
            </a:r>
            <a:r>
              <a:rPr lang="en-US" sz="1400" dirty="0" err="1"/>
              <a:t>Jumpmen</a:t>
            </a:r>
            <a:r>
              <a:rPr lang="en-US" sz="1400" dirty="0"/>
              <a:t> completed 4,719 deliveries in October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Half completed 5 deliveries or more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82642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908</Words>
  <Application>Microsoft Macintosh PowerPoint</Application>
  <PresentationFormat>Widescreen</PresentationFormat>
  <Paragraphs>172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Jumpman23 Market Analysis</vt:lpstr>
      <vt:lpstr>Analysis Overview</vt:lpstr>
      <vt:lpstr>Executive Summary</vt:lpstr>
      <vt:lpstr>Jumpman to Customer Delivery Process</vt:lpstr>
      <vt:lpstr>Dataset</vt:lpstr>
      <vt:lpstr>Popular Pickup &amp; Dropoff Locations</vt:lpstr>
      <vt:lpstr>Data Integrity Concerns</vt:lpstr>
      <vt:lpstr>PowerPoint Presentation</vt:lpstr>
      <vt:lpstr>Who are the Jumpmen?</vt:lpstr>
      <vt:lpstr>PowerPoint Presentation</vt:lpstr>
      <vt:lpstr>PowerPoint Presentation</vt:lpstr>
      <vt:lpstr>PowerPoint Presentation</vt:lpstr>
      <vt:lpstr>PowerPoint Presentation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Jumpman23 Analysis</dc:title>
  <dc:creator>Stephen Stark</dc:creator>
  <cp:lastModifiedBy>Stephen Stark</cp:lastModifiedBy>
  <cp:revision>16</cp:revision>
  <dcterms:created xsi:type="dcterms:W3CDTF">2020-10-07T19:45:47Z</dcterms:created>
  <dcterms:modified xsi:type="dcterms:W3CDTF">2020-10-07T23:47:21Z</dcterms:modified>
</cp:coreProperties>
</file>

<file path=docProps/thumbnail.jpeg>
</file>